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7" r:id="rId1"/>
  </p:sldMasterIdLst>
  <p:notesMasterIdLst>
    <p:notesMasterId r:id="rId16"/>
  </p:notesMasterIdLst>
  <p:sldIdLst>
    <p:sldId id="279" r:id="rId2"/>
    <p:sldId id="280" r:id="rId3"/>
    <p:sldId id="296" r:id="rId4"/>
    <p:sldId id="282" r:id="rId5"/>
    <p:sldId id="283" r:id="rId6"/>
    <p:sldId id="285" r:id="rId7"/>
    <p:sldId id="297" r:id="rId8"/>
    <p:sldId id="284" r:id="rId9"/>
    <p:sldId id="287" r:id="rId10"/>
    <p:sldId id="289" r:id="rId11"/>
    <p:sldId id="288" r:id="rId12"/>
    <p:sldId id="292" r:id="rId13"/>
    <p:sldId id="294" r:id="rId14"/>
    <p:sldId id="295"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Wingdings 3" panose="05040102010807070707" pitchFamily="18" charset="2"/>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510C77-C854-4434-96BE-B2E9E5BDA633}">
  <a:tblStyle styleId="{98510C77-C854-4434-96BE-B2E9E5BDA6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0" autoAdjust="0"/>
    <p:restoredTop sz="93506" autoAdjust="0"/>
  </p:normalViewPr>
  <p:slideViewPr>
    <p:cSldViewPr snapToGrid="0" snapToObjects="1">
      <p:cViewPr>
        <p:scale>
          <a:sx n="50" d="100"/>
          <a:sy n="50" d="100"/>
        </p:scale>
        <p:origin x="1650" y="432"/>
      </p:cViewPr>
      <p:guideLst/>
    </p:cSldViewPr>
  </p:slideViewPr>
  <p:notesTextViewPr>
    <p:cViewPr>
      <p:scale>
        <a:sx n="1" d="1"/>
        <a:sy n="1" d="1"/>
      </p:scale>
      <p:origin x="0" y="-29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9349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only provides a static environment of urban spaces, that is to say, the urban environment at the exact moment each photo was taken. Considering the facts that street greenery varies throughout the year and the urban environment tis a dynamic surrounding, therefore, the calculated GVI values will potentially be dependent on the time of year GSV images were taken and be affected by changes in weather, or other things moving around such as cars and people. Recently Google added time stamp to the GSV, but time information is still not accessible using GSV image </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covers a limited num-</a:t>
            </a:r>
            <a:r>
              <a:rPr lang="en-US" sz="1100" b="0" i="0" u="none" strike="noStrike" cap="none" dirty="0" err="1">
                <a:solidFill>
                  <a:srgbClr val="000000"/>
                </a:solidFill>
                <a:effectLst/>
                <a:latin typeface="Arial"/>
                <a:ea typeface="Arial"/>
                <a:cs typeface="Arial"/>
                <a:sym typeface="Arial"/>
              </a:rPr>
              <a:t>ber</a:t>
            </a:r>
            <a:r>
              <a:rPr lang="en-US" sz="1100" b="0" i="0" u="none" strike="noStrike" cap="none" dirty="0">
                <a:solidFill>
                  <a:srgbClr val="000000"/>
                </a:solidFill>
                <a:effectLst/>
                <a:latin typeface="Arial"/>
                <a:ea typeface="Arial"/>
                <a:cs typeface="Arial"/>
                <a:sym typeface="Arial"/>
              </a:rPr>
              <a:t> of viewing points, which cannot capture the greenery from all places in a city. The greenery captured by GSV is limited to the greenery that can be seen from streets </a:t>
            </a:r>
          </a:p>
          <a:p>
            <a:endParaRPr lang="en-US" dirty="0"/>
          </a:p>
        </p:txBody>
      </p:sp>
    </p:spTree>
    <p:extLst>
      <p:ext uri="{BB962C8B-B14F-4D97-AF65-F5344CB8AC3E}">
        <p14:creationId xmlns:p14="http://schemas.microsoft.com/office/powerpoint/2010/main" val="3540682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Multivariate relationships between measured attributes could easily be detected, physically meaningful clusters determined, and connections between land use and observations drawn</a:t>
            </a:r>
          </a:p>
          <a:p>
            <a:endParaRPr lang="en-US" dirty="0"/>
          </a:p>
          <a:p>
            <a:r>
              <a:rPr lang="en-US" dirty="0"/>
              <a:t>If more transect runs have been conducted on a similar route, the individual points on the trajectories have to be registered, so that the behavior of the measured variables at certain locations can be compared over time. We also plan to add the capability to evaluate multiple types of spatial context such as the height map of the urban environments features.</a:t>
            </a:r>
          </a:p>
        </p:txBody>
      </p:sp>
    </p:spTree>
    <p:extLst>
      <p:ext uri="{BB962C8B-B14F-4D97-AF65-F5344CB8AC3E}">
        <p14:creationId xmlns:p14="http://schemas.microsoft.com/office/powerpoint/2010/main" val="4284209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171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mobile measurements at four heights to derive temperature profiles over a variety of surface types to investigate the characteristics of the nocturnal park cool island effect on the ASU campus in Tempe, Arizona.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Using three different kinds of </a:t>
            </a:r>
            <a:r>
              <a:rPr lang="en-US" dirty="0" err="1"/>
              <a:t>TrajectoryLenses</a:t>
            </a:r>
            <a:r>
              <a:rPr lang="en-US" dirty="0"/>
              <a:t>, a user can investigate the set of trajectories with common starting points, end points, intermediate route points, or a combination of these. A temporal filter can also be applied to the data by selecting an interval on a hierarchical time slider.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572689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transformation also includes Geographical Information System (GIS) georeferencing, projecting the attribute observations into the coordinate system of the spatial context maps. In our case, the GPS positions are given as geographical coordinates and projected into a UTM conformal projection to store all data in a Cartesian reference space. The GIS coordinate transformations are carried out using the open-source GDAL library [12].</a:t>
            </a:r>
          </a:p>
          <a:p>
            <a:r>
              <a:rPr lang="en-US" dirty="0"/>
              <a:t>we extract the LULC type directly underneath the sensor platform location from a high-resolution LULC map [10] and store them as additional attribute in the corresponding tables, i.e. each measurement tuple is complemented with the LULC information/</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270867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baseline="0" dirty="0">
                <a:solidFill>
                  <a:srgbClr val="000000"/>
                </a:solidFill>
                <a:latin typeface="Arial"/>
                <a:ea typeface="Arial"/>
                <a:cs typeface="Arial"/>
                <a:sym typeface="Arial"/>
              </a:rPr>
              <a:t>the source area is a circular area that is the field of view of the instrument,</a:t>
            </a:r>
          </a:p>
          <a:p>
            <a:r>
              <a:rPr lang="en-US" sz="1100" b="0" i="0" u="none" strike="noStrike" cap="none" baseline="0" dirty="0">
                <a:solidFill>
                  <a:srgbClr val="000000"/>
                </a:solidFill>
                <a:latin typeface="Arial"/>
                <a:ea typeface="Arial"/>
                <a:cs typeface="Arial"/>
                <a:sym typeface="Arial"/>
              </a:rPr>
              <a:t>F is the dimensionless view factor that describes the ratio between a circular area on the ground and its surrounding annulus (limited by the horizon for a radiometer with a field of view of 180) [29]. In our implementation, F is constantly set to 0:95, which means that the elements located within the resulting disc contribute to 95 % of the measured surface temperature signal [24].</a:t>
            </a:r>
            <a:endParaRPr lang="en-US" dirty="0"/>
          </a:p>
          <a:p>
            <a:r>
              <a:rPr lang="en-US" dirty="0"/>
              <a:t>Since the source area needs to be estimated for each node on each trajectory, the estimation technique must be computationally affordable. Therefore, we rely on Schmid’s simple parametric model to determine a source area’s shape and size [28]</a:t>
            </a:r>
          </a:p>
          <a:p>
            <a:r>
              <a:rPr lang="en-US" dirty="0"/>
              <a:t>For the prototype described in this paper, the orientation of the source area was estimated using averaged wind direction values retrieved from four weather stations surrounding the study area [22]. The other necessary parameters were selected such that the final ellipsoid approximates a realistic size.</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85980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baseline="0" dirty="0">
                <a:solidFill>
                  <a:srgbClr val="000000"/>
                </a:solidFill>
                <a:latin typeface="Arial"/>
                <a:ea typeface="Arial"/>
                <a:cs typeface="Arial"/>
                <a:sym typeface="Arial"/>
              </a:rPr>
              <a:t>Sensor height wall in close up view, showing a segment of a transect run included in our sample data set: surface temperature, 1 m relative humidity, 1 m air temperature, 2 m relative humidity, and 2 m air temperature (from bottom to top). The lowest layer shows the LULC class of the particular route nodes; trees dark green, soil/gravel yellow, grass light green, hardscape light grey. Note the visual pattern of association between LULC, temperature, and humidity.</a:t>
            </a:r>
          </a:p>
          <a:p>
            <a:r>
              <a:rPr lang="en-US" sz="1100" b="0" i="0" u="none" strike="noStrike" cap="none" baseline="0" dirty="0">
                <a:solidFill>
                  <a:srgbClr val="000000"/>
                </a:solidFill>
                <a:latin typeface="Arial"/>
                <a:ea typeface="Arial"/>
                <a:cs typeface="Arial"/>
                <a:sym typeface="Arial"/>
              </a:rPr>
              <a:t>AGL, wind speed and direction, and atmospheric </a:t>
            </a:r>
            <a:r>
              <a:rPr lang="en-US" sz="1100" b="0" i="0" u="none" strike="noStrike" cap="none" baseline="0">
                <a:solidFill>
                  <a:srgbClr val="000000"/>
                </a:solidFill>
                <a:latin typeface="Arial"/>
                <a:ea typeface="Arial"/>
                <a:cs typeface="Arial"/>
                <a:sym typeface="Arial"/>
              </a:rPr>
              <a:t>factors determine the </a:t>
            </a:r>
            <a:r>
              <a:rPr lang="en-US" sz="1100" b="0" i="0" u="none" strike="noStrike" cap="none" baseline="0" dirty="0">
                <a:solidFill>
                  <a:srgbClr val="000000"/>
                </a:solidFill>
                <a:latin typeface="Arial"/>
                <a:ea typeface="Arial"/>
                <a:cs typeface="Arial"/>
                <a:sym typeface="Arial"/>
              </a:rPr>
              <a:t>shape and position of the source weight function,</a:t>
            </a:r>
            <a:endParaRPr lang="en-US" dirty="0"/>
          </a:p>
        </p:txBody>
      </p:sp>
    </p:spTree>
    <p:extLst>
      <p:ext uri="{BB962C8B-B14F-4D97-AF65-F5344CB8AC3E}">
        <p14:creationId xmlns:p14="http://schemas.microsoft.com/office/powerpoint/2010/main" val="2480956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These results show that in general the </a:t>
            </a:r>
            <a:r>
              <a:rPr lang="en-US" sz="1100" b="0" i="0" u="none" strike="noStrike" cap="none" dirty="0" err="1">
                <a:solidFill>
                  <a:srgbClr val="000000"/>
                </a:solidFill>
                <a:effectLst/>
                <a:latin typeface="Arial"/>
                <a:ea typeface="Arial"/>
                <a:cs typeface="Arial"/>
                <a:sym typeface="Arial"/>
              </a:rPr>
              <a:t>algo-rithm</a:t>
            </a:r>
            <a:r>
              <a:rPr lang="en-US" sz="1100" b="0" i="0" u="none" strike="noStrike" cap="none" dirty="0">
                <a:solidFill>
                  <a:srgbClr val="000000"/>
                </a:solidFill>
                <a:effectLst/>
                <a:latin typeface="Arial"/>
                <a:ea typeface="Arial"/>
                <a:cs typeface="Arial"/>
                <a:sym typeface="Arial"/>
              </a:rPr>
              <a:t> can delineate the green vegetation although some artificial green features were classified as green vegetation. However, in real applications, considering the fact that artificial green features only possess a small portion of cityscapes, the misclassification results should have no much influence on the subsequent further analysis</a:t>
            </a:r>
          </a:p>
          <a:p>
            <a:endParaRPr lang="en-US" dirty="0"/>
          </a:p>
        </p:txBody>
      </p:sp>
    </p:spTree>
    <p:extLst>
      <p:ext uri="{BB962C8B-B14F-4D97-AF65-F5344CB8AC3E}">
        <p14:creationId xmlns:p14="http://schemas.microsoft.com/office/powerpoint/2010/main" val="97278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investigate this further, we rotate the map to visually explore the meaning of the different clusters (Fig. 5c/d). Since the rotation reveals the value distribution of all selected attributes, we can relate the clusters to the multivariate value distribution shown on the stacked ribbons (also compare Table 1). Using this technique, we observe that the seemingly isolated segments belonging to cluster 6 near the lake in part B and in the south-eastern park (part D). This cluster corresponds to exceptionally high humidity (Fig. 5c, Table 1), presumably owing to the lake’s open water surface evaporation and increased evapotranspiration in the park in part D.</a:t>
            </a:r>
          </a:p>
          <a:p>
            <a:endParaRPr lang="en-US" dirty="0"/>
          </a:p>
          <a:p>
            <a:r>
              <a:rPr lang="en-US" dirty="0"/>
              <a:t>Interestingly, park areas with grass LULC are associated with different microenvironmental clusters. Cluster 3 occurs near the lake in part B (Fig. 5b), in the north-eastern park (part C), in the park in the southern part of D, as well as during a small segment in the western park (western part of A). It is associated with a typical value distribution for vegetated areas, especially in terms of the low surface temperature. However, park areas are not consistently represented by cluster 3. Thus, the northern part of the park in part B largely belongs to cluster 2, which is defined by high surface temperatures (Fig. 5b, d, Table 1). Cluster 2 corresponds to the microenvironment of an asphalt-dominated LULC type that is adjacent to, and under the influence of, a grass covered park area. The same holds for the northern part of the park in the western part of A.</a:t>
            </a:r>
          </a:p>
          <a:p>
            <a:endParaRPr lang="en-US" dirty="0"/>
          </a:p>
          <a:p>
            <a:r>
              <a:rPr lang="en-US" sz="1100" b="0" i="0" u="none" strike="noStrike" cap="none" baseline="0" dirty="0">
                <a:solidFill>
                  <a:srgbClr val="000000"/>
                </a:solidFill>
                <a:latin typeface="Arial"/>
                <a:ea typeface="Arial"/>
                <a:cs typeface="Arial"/>
                <a:sym typeface="Arial"/>
              </a:rPr>
              <a:t>two park stretches in the southern part A and in the center of part D also belong to two different clusters. This can be explained by a difference in relative humidity, which is higher in the park stretch in part D (Fig. 5c).</a:t>
            </a:r>
            <a:endParaRPr lang="en-US" dirty="0"/>
          </a:p>
        </p:txBody>
      </p:sp>
    </p:spTree>
    <p:extLst>
      <p:ext uri="{BB962C8B-B14F-4D97-AF65-F5344CB8AC3E}">
        <p14:creationId xmlns:p14="http://schemas.microsoft.com/office/powerpoint/2010/main" val="373296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park areas are not consistently represented by cluster 3. Thus, the northern part of the park in part B largely belongs to cluster 2,</a:t>
            </a:r>
          </a:p>
        </p:txBody>
      </p:sp>
    </p:spTree>
    <p:extLst>
      <p:ext uri="{BB962C8B-B14F-4D97-AF65-F5344CB8AC3E}">
        <p14:creationId xmlns:p14="http://schemas.microsoft.com/office/powerpoint/2010/main" val="1338591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24184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01007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782649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5154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638562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373513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03171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36376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0396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115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47940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509463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56696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9314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4742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064998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90002730"/>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235063-E37F-D243-A1D6-F5EA01034FB4}"/>
              </a:ext>
            </a:extLst>
          </p:cNvPr>
          <p:cNvSpPr>
            <a:spLocks noGrp="1"/>
          </p:cNvSpPr>
          <p:nvPr>
            <p:ph type="title"/>
          </p:nvPr>
        </p:nvSpPr>
        <p:spPr>
          <a:xfrm>
            <a:off x="1811216" y="1002323"/>
            <a:ext cx="9863918" cy="4888523"/>
          </a:xfrm>
        </p:spPr>
        <p:txBody>
          <a:bodyPr/>
          <a:lstStyle/>
          <a:p>
            <a:pPr algn="ctr"/>
            <a:r>
              <a:rPr lang="en-US" dirty="0" err="1"/>
              <a:t>TraVis</a:t>
            </a:r>
            <a:r>
              <a:rPr lang="en-US" dirty="0"/>
              <a:t> – A Visualization Framework for Mobile Transect Data Sets in an Urban Microclimate Context </a:t>
            </a:r>
            <a:endParaRPr lang="en-US" dirty="0">
              <a:solidFill>
                <a:schemeClr val="tx1"/>
              </a:solidFill>
              <a:cs typeface="Calibri" panose="020F0502020204030204" pitchFamily="34" charset="0"/>
            </a:endParaRPr>
          </a:p>
        </p:txBody>
      </p:sp>
    </p:spTree>
    <p:extLst>
      <p:ext uri="{BB962C8B-B14F-4D97-AF65-F5344CB8AC3E}">
        <p14:creationId xmlns:p14="http://schemas.microsoft.com/office/powerpoint/2010/main" val="641515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ACFD98-DB46-D14D-8ED6-9FD90974707D}"/>
              </a:ext>
            </a:extLst>
          </p:cNvPr>
          <p:cNvSpPr>
            <a:spLocks noGrp="1"/>
          </p:cNvSpPr>
          <p:nvPr>
            <p:ph idx="1"/>
          </p:nvPr>
        </p:nvSpPr>
        <p:spPr>
          <a:xfrm>
            <a:off x="1771650" y="619124"/>
            <a:ext cx="10301288" cy="6262465"/>
          </a:xfrm>
        </p:spPr>
        <p:txBody>
          <a:bodyPr>
            <a:normAutofit/>
          </a:bodyPr>
          <a:lstStyle/>
          <a:p>
            <a:r>
              <a:rPr lang="en-US" sz="2000" dirty="0">
                <a:solidFill>
                  <a:schemeClr val="tx1"/>
                </a:solidFill>
                <a:latin typeface="Calibri" panose="020F0502020204030204" pitchFamily="34" charset="0"/>
                <a:cs typeface="Calibri" panose="020F0502020204030204" pitchFamily="34" charset="0"/>
              </a:rPr>
              <a:t>Histogram distribution of GVI in the study area </a:t>
            </a:r>
          </a:p>
          <a:p>
            <a:pPr lvl="1"/>
            <a:r>
              <a:rPr lang="en-US" sz="2000" dirty="0">
                <a:solidFill>
                  <a:schemeClr val="tx1"/>
                </a:solidFill>
                <a:latin typeface="Calibri" panose="020F0502020204030204" pitchFamily="34" charset="0"/>
                <a:cs typeface="Calibri" panose="020F0502020204030204" pitchFamily="34" charset="0"/>
              </a:rPr>
              <a:t>Out of 258, only 21 have GVI &gt;15 </a:t>
            </a:r>
          </a:p>
          <a:p>
            <a:pPr lvl="1"/>
            <a:r>
              <a:rPr lang="en-US" sz="2000" dirty="0">
                <a:solidFill>
                  <a:schemeClr val="tx1"/>
                </a:solidFill>
                <a:latin typeface="Calibri" panose="020F0502020204030204" pitchFamily="34" charset="0"/>
                <a:cs typeface="Calibri" panose="020F0502020204030204" pitchFamily="34" charset="0"/>
              </a:rPr>
              <a:t>Most of the high GVI sites located in southwest and northeast of East Village. </a:t>
            </a:r>
          </a:p>
        </p:txBody>
      </p:sp>
      <p:pic>
        <p:nvPicPr>
          <p:cNvPr id="6" name="Picture 5">
            <a:extLst>
              <a:ext uri="{FF2B5EF4-FFF2-40B4-BE49-F238E27FC236}">
                <a16:creationId xmlns:a16="http://schemas.microsoft.com/office/drawing/2014/main" id="{7601E0F3-422A-CA46-BC87-226D7EA02B05}"/>
              </a:ext>
            </a:extLst>
          </p:cNvPr>
          <p:cNvPicPr>
            <a:picLocks noChangeAspect="1"/>
          </p:cNvPicPr>
          <p:nvPr/>
        </p:nvPicPr>
        <p:blipFill>
          <a:blip r:embed="rId3"/>
          <a:stretch>
            <a:fillRect/>
          </a:stretch>
        </p:blipFill>
        <p:spPr>
          <a:xfrm>
            <a:off x="6842922" y="2086656"/>
            <a:ext cx="4191000" cy="3835400"/>
          </a:xfrm>
          <a:prstGeom prst="rect">
            <a:avLst/>
          </a:prstGeom>
        </p:spPr>
      </p:pic>
      <p:pic>
        <p:nvPicPr>
          <p:cNvPr id="2" name="Picture 1">
            <a:extLst>
              <a:ext uri="{FF2B5EF4-FFF2-40B4-BE49-F238E27FC236}">
                <a16:creationId xmlns:a16="http://schemas.microsoft.com/office/drawing/2014/main" id="{42812F5E-565F-4888-B11A-214FE44B3AF4}"/>
              </a:ext>
            </a:extLst>
          </p:cNvPr>
          <p:cNvPicPr>
            <a:picLocks noChangeAspect="1"/>
          </p:cNvPicPr>
          <p:nvPr/>
        </p:nvPicPr>
        <p:blipFill>
          <a:blip r:embed="rId4"/>
          <a:stretch>
            <a:fillRect/>
          </a:stretch>
        </p:blipFill>
        <p:spPr>
          <a:xfrm>
            <a:off x="-1" y="0"/>
            <a:ext cx="12054469" cy="6858000"/>
          </a:xfrm>
          <a:prstGeom prst="rect">
            <a:avLst/>
          </a:prstGeom>
        </p:spPr>
      </p:pic>
    </p:spTree>
    <p:extLst>
      <p:ext uri="{BB962C8B-B14F-4D97-AF65-F5344CB8AC3E}">
        <p14:creationId xmlns:p14="http://schemas.microsoft.com/office/powerpoint/2010/main" val="284357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A7DA8593-5BA7-45F3-B447-37FB2B9F7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035CBF17-C0BF-49C1-8FB7-B43A3545D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CFCAD983-E3B7-8B49-B505-8B683CC94D76}"/>
              </a:ext>
            </a:extLst>
          </p:cNvPr>
          <p:cNvSpPr>
            <a:spLocks noGrp="1"/>
          </p:cNvSpPr>
          <p:nvPr>
            <p:ph idx="1"/>
          </p:nvPr>
        </p:nvSpPr>
        <p:spPr>
          <a:xfrm>
            <a:off x="649224" y="3496495"/>
            <a:ext cx="11005747" cy="2396358"/>
          </a:xfrm>
        </p:spPr>
        <p:txBody>
          <a:bodyPr>
            <a:normAutofit fontScale="92500" lnSpcReduction="20000"/>
          </a:bodyPr>
          <a:lstStyle/>
          <a:p>
            <a:r>
              <a:rPr lang="en-US" sz="2000" dirty="0">
                <a:solidFill>
                  <a:schemeClr val="tx1"/>
                </a:solidFill>
                <a:latin typeface="Calibri" panose="020F0502020204030204" pitchFamily="34" charset="0"/>
                <a:cs typeface="Calibri" panose="020F0502020204030204" pitchFamily="34" charset="0"/>
              </a:rPr>
              <a:t>Two arrays of buildings area - cluster 4, defined by high surface temperatures due to the asphalt cover, high air temperatures, and low relative humidity. </a:t>
            </a:r>
          </a:p>
          <a:p>
            <a:r>
              <a:rPr lang="en-US" sz="2000" dirty="0">
                <a:solidFill>
                  <a:schemeClr val="tx1"/>
                </a:solidFill>
                <a:latin typeface="Calibri" panose="020F0502020204030204" pitchFamily="34" charset="0"/>
                <a:cs typeface="Calibri" panose="020F0502020204030204" pitchFamily="34" charset="0"/>
              </a:rPr>
              <a:t>Cluster 2 corresponds to the microenvironment of an asphalt-dominated LULC type that is adjacent to, and under the influence of, a grass covered park area.</a:t>
            </a:r>
          </a:p>
          <a:p>
            <a:r>
              <a:rPr lang="en-US" sz="2000" dirty="0">
                <a:solidFill>
                  <a:schemeClr val="tx1"/>
                </a:solidFill>
                <a:latin typeface="Calibri" panose="020F0502020204030204" pitchFamily="34" charset="0"/>
                <a:cs typeface="Calibri" panose="020F0502020204030204" pitchFamily="34" charset="0"/>
              </a:rPr>
              <a:t>Cluster 3 is associated with a typical value distribution for vegetated areas, especially in terms of the low surface temperature.</a:t>
            </a:r>
          </a:p>
          <a:p>
            <a:r>
              <a:rPr lang="en-US" sz="2000" dirty="0">
                <a:solidFill>
                  <a:schemeClr val="tx1"/>
                </a:solidFill>
                <a:latin typeface="Calibri" panose="020F0502020204030204" pitchFamily="34" charset="0"/>
                <a:cs typeface="Calibri" panose="020F0502020204030204" pitchFamily="34" charset="0"/>
              </a:rPr>
              <a:t>Cluster 6 corresponds to exceptionally high humidity, presumably owing to the lake’s open water surface evaporation and increased evapotranspiration in the park.</a:t>
            </a:r>
          </a:p>
          <a:p>
            <a:endParaRPr lang="en-US" sz="2000" dirty="0">
              <a:solidFill>
                <a:schemeClr val="tx1"/>
              </a:solidFill>
              <a:latin typeface="Calibri" panose="020F0502020204030204" pitchFamily="34" charset="0"/>
              <a:cs typeface="Calibri" panose="020F0502020204030204" pitchFamily="34" charset="0"/>
            </a:endParaRPr>
          </a:p>
        </p:txBody>
      </p:sp>
      <p:sp>
        <p:nvSpPr>
          <p:cNvPr id="24" name="Freeform 11">
            <a:extLst>
              <a:ext uri="{FF2B5EF4-FFF2-40B4-BE49-F238E27FC236}">
                <a16:creationId xmlns:a16="http://schemas.microsoft.com/office/drawing/2014/main" id="{F5147F3F-3E4A-4255-8C92-856618C47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9311390-D109-4375-8EAE-044E4699A521}"/>
              </a:ext>
            </a:extLst>
          </p:cNvPr>
          <p:cNvPicPr>
            <a:picLocks noChangeAspect="1"/>
          </p:cNvPicPr>
          <p:nvPr/>
        </p:nvPicPr>
        <p:blipFill>
          <a:blip r:embed="rId3"/>
          <a:stretch>
            <a:fillRect/>
          </a:stretch>
        </p:blipFill>
        <p:spPr>
          <a:xfrm>
            <a:off x="2319337" y="362770"/>
            <a:ext cx="7553325" cy="3133725"/>
          </a:xfrm>
          <a:prstGeom prst="rect">
            <a:avLst/>
          </a:prstGeom>
        </p:spPr>
      </p:pic>
    </p:spTree>
    <p:extLst>
      <p:ext uri="{BB962C8B-B14F-4D97-AF65-F5344CB8AC3E}">
        <p14:creationId xmlns:p14="http://schemas.microsoft.com/office/powerpoint/2010/main" val="3830992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D3A2A7-35C7-944E-AEB8-7FCC483D21DE}"/>
              </a:ext>
            </a:extLst>
          </p:cNvPr>
          <p:cNvSpPr>
            <a:spLocks noGrp="1"/>
          </p:cNvSpPr>
          <p:nvPr>
            <p:ph type="title"/>
          </p:nvPr>
        </p:nvSpPr>
        <p:spPr>
          <a:xfrm>
            <a:off x="1945811" y="630183"/>
            <a:ext cx="8911687" cy="633190"/>
          </a:xfrm>
        </p:spPr>
        <p:txBody>
          <a:bodyPr>
            <a:normAutofit fontScale="90000"/>
          </a:bodyPr>
          <a:lstStyle/>
          <a:p>
            <a:r>
              <a:rPr lang="en-US" dirty="0">
                <a:latin typeface="Calibri" panose="020F0502020204030204" pitchFamily="34" charset="0"/>
                <a:cs typeface="Calibri" panose="020F0502020204030204" pitchFamily="34" charset="0"/>
              </a:rPr>
              <a:t>Limitations</a:t>
            </a:r>
          </a:p>
        </p:txBody>
      </p:sp>
      <p:sp>
        <p:nvSpPr>
          <p:cNvPr id="6" name="Content Placeholder 5">
            <a:extLst>
              <a:ext uri="{FF2B5EF4-FFF2-40B4-BE49-F238E27FC236}">
                <a16:creationId xmlns:a16="http://schemas.microsoft.com/office/drawing/2014/main" id="{E5AB211A-C33B-B446-8A65-23C2F6B9AD20}"/>
              </a:ext>
            </a:extLst>
          </p:cNvPr>
          <p:cNvSpPr>
            <a:spLocks noGrp="1"/>
          </p:cNvSpPr>
          <p:nvPr>
            <p:ph idx="1"/>
          </p:nvPr>
        </p:nvSpPr>
        <p:spPr>
          <a:xfrm>
            <a:off x="2049019" y="1049311"/>
            <a:ext cx="8911688" cy="5471409"/>
          </a:xfrm>
        </p:spPr>
        <p:txBody>
          <a:bodyPr>
            <a:noAutofit/>
          </a:bodyPr>
          <a:lstStyle/>
          <a:p>
            <a:pPr marL="457200" lvl="1" indent="0">
              <a:buNone/>
            </a:pPr>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Computation time for SOM and K-Means.</a:t>
            </a:r>
          </a:p>
          <a:p>
            <a:pPr lvl="1"/>
            <a:r>
              <a:rPr lang="en-US" sz="1800" dirty="0">
                <a:solidFill>
                  <a:schemeClr val="tx1"/>
                </a:solidFill>
                <a:latin typeface="Calibri" panose="020F0502020204030204" pitchFamily="34" charset="0"/>
                <a:cs typeface="Calibri" panose="020F0502020204030204" pitchFamily="34" charset="0"/>
              </a:rPr>
              <a:t>Initialization Problem.</a:t>
            </a:r>
          </a:p>
          <a:p>
            <a:pPr marL="457200" lvl="1" indent="0">
              <a:buNone/>
            </a:pPr>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Wind Direction from surrounding weather station as a factor for Source Area.</a:t>
            </a:r>
          </a:p>
          <a:p>
            <a:pPr lvl="1"/>
            <a:r>
              <a:rPr lang="en-US" sz="1800" dirty="0">
                <a:solidFill>
                  <a:schemeClr val="tx1"/>
                </a:solidFill>
                <a:latin typeface="Calibri" panose="020F0502020204030204" pitchFamily="34" charset="0"/>
                <a:cs typeface="Calibri" panose="020F0502020204030204" pitchFamily="34" charset="0"/>
              </a:rPr>
              <a:t>Need more data about atmospheric stability. </a:t>
            </a:r>
          </a:p>
          <a:p>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Passive Scalar(Air Temperature) Source Area Shape estimation</a:t>
            </a:r>
          </a:p>
          <a:p>
            <a:pPr lvl="1"/>
            <a:r>
              <a:rPr lang="en-US" sz="1800" dirty="0">
                <a:solidFill>
                  <a:schemeClr val="tx1"/>
                </a:solidFill>
                <a:latin typeface="Calibri" panose="020F0502020204030204" pitchFamily="34" charset="0"/>
                <a:cs typeface="Calibri" panose="020F0502020204030204" pitchFamily="34" charset="0"/>
              </a:rPr>
              <a:t>More source area models needed for height maps and canopy structure.</a:t>
            </a:r>
          </a:p>
          <a:p>
            <a:pPr lvl="1"/>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Difficult visualization to understand at the first viewing.</a:t>
            </a:r>
          </a:p>
          <a:p>
            <a:pPr lvl="1"/>
            <a:endParaRPr lang="en-US" sz="2000" dirty="0">
              <a:solidFill>
                <a:schemeClr val="tx1"/>
              </a:solidFill>
              <a:latin typeface="Calibri" panose="020F0502020204030204" pitchFamily="34" charset="0"/>
              <a:cs typeface="Calibri" panose="020F0502020204030204" pitchFamily="34" charset="0"/>
            </a:endParaRPr>
          </a:p>
          <a:p>
            <a:pPr lvl="1"/>
            <a:endParaRPr lang="en-US" sz="2000" dirty="0">
              <a:solidFill>
                <a:schemeClr val="tx1"/>
              </a:solidFill>
              <a:latin typeface="Calibri" panose="020F0502020204030204" pitchFamily="34" charset="0"/>
              <a:cs typeface="Calibri" panose="020F0502020204030204" pitchFamily="34" charset="0"/>
            </a:endParaRPr>
          </a:p>
          <a:p>
            <a:pPr marL="457200" lvl="1" indent="0">
              <a:buNone/>
            </a:pP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3307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AA36-0429-B840-8A64-DB7DA2DAF012}"/>
              </a:ext>
            </a:extLst>
          </p:cNvPr>
          <p:cNvSpPr>
            <a:spLocks noGrp="1"/>
          </p:cNvSpPr>
          <p:nvPr>
            <p:ph type="title"/>
          </p:nvPr>
        </p:nvSpPr>
        <p:spPr>
          <a:xfrm>
            <a:off x="2228850" y="566960"/>
            <a:ext cx="8911687" cy="704628"/>
          </a:xfrm>
        </p:spPr>
        <p:txBody>
          <a:bodyPr/>
          <a:lstStyle/>
          <a:p>
            <a:r>
              <a:rPr lang="en-US" dirty="0">
                <a:latin typeface="Calibri" panose="020F0502020204030204" pitchFamily="34" charset="0"/>
                <a:cs typeface="Calibri" panose="020F0502020204030204" pitchFamily="34" charset="0"/>
              </a:rPr>
              <a:t>Summary – In a nutshell</a:t>
            </a:r>
          </a:p>
        </p:txBody>
      </p:sp>
      <p:sp>
        <p:nvSpPr>
          <p:cNvPr id="3" name="Content Placeholder 2">
            <a:extLst>
              <a:ext uri="{FF2B5EF4-FFF2-40B4-BE49-F238E27FC236}">
                <a16:creationId xmlns:a16="http://schemas.microsoft.com/office/drawing/2014/main" id="{AD658CDD-6C47-E048-855C-DCA8E0F716D8}"/>
              </a:ext>
            </a:extLst>
          </p:cNvPr>
          <p:cNvSpPr>
            <a:spLocks noGrp="1"/>
          </p:cNvSpPr>
          <p:nvPr>
            <p:ph idx="1"/>
          </p:nvPr>
        </p:nvSpPr>
        <p:spPr>
          <a:xfrm>
            <a:off x="2228850" y="1526421"/>
            <a:ext cx="9275762" cy="4629149"/>
          </a:xfrm>
        </p:spPr>
        <p:txBody>
          <a:bodyPr>
            <a:normAutofit fontScale="92500" lnSpcReduction="10000"/>
          </a:bodyPr>
          <a:lstStyle/>
          <a:p>
            <a:r>
              <a:rPr lang="en-US" sz="2000" dirty="0">
                <a:solidFill>
                  <a:schemeClr val="tx1"/>
                </a:solidFill>
                <a:latin typeface="Calibri" panose="020F0502020204030204" pitchFamily="34" charset="0"/>
                <a:cs typeface="Calibri" panose="020F0502020204030204" pitchFamily="34" charset="0"/>
              </a:rPr>
              <a:t>A prototypic framework for the visualization and analysis of mobile environmental transect measurements</a:t>
            </a:r>
          </a:p>
          <a:p>
            <a:pPr marL="0" indent="0">
              <a:buNone/>
            </a:pPr>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Each measured attribute is visualized as a three-dimensional ribbon, whereas height and color emphasize the values measured at a particular location. Vertical stacking.</a:t>
            </a:r>
          </a:p>
          <a:p>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Slider and Clustering Functionality.</a:t>
            </a:r>
          </a:p>
          <a:p>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Reviewed the Case Study of Gilbert Arizona to determine meaningful clusters from the surveyed environments.</a:t>
            </a:r>
          </a:p>
          <a:p>
            <a:endParaRPr lang="en-US" sz="2000" dirty="0">
              <a:solidFill>
                <a:schemeClr val="tx1"/>
              </a:solidFill>
              <a:latin typeface="Calibri" panose="020F0502020204030204" pitchFamily="34" charset="0"/>
              <a:cs typeface="Calibri" panose="020F0502020204030204" pitchFamily="34" charset="0"/>
            </a:endParaRPr>
          </a:p>
          <a:p>
            <a:r>
              <a:rPr lang="en-US" sz="2000" dirty="0">
                <a:solidFill>
                  <a:schemeClr val="tx1"/>
                </a:solidFill>
                <a:latin typeface="Calibri" panose="020F0502020204030204" pitchFamily="34" charset="0"/>
                <a:cs typeface="Calibri" panose="020F0502020204030204" pitchFamily="34" charset="0"/>
              </a:rPr>
              <a:t>Future work would involve including temporal dimension into the visualization and clustering.</a:t>
            </a:r>
          </a:p>
        </p:txBody>
      </p:sp>
    </p:spTree>
    <p:extLst>
      <p:ext uri="{BB962C8B-B14F-4D97-AF65-F5344CB8AC3E}">
        <p14:creationId xmlns:p14="http://schemas.microsoft.com/office/powerpoint/2010/main" val="1904042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7EBE3-FF86-4DA1-BC9A-331F7F214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46"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7"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8"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9"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0"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1"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2"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3"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4"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5"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6"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7"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Title 3">
            <a:extLst>
              <a:ext uri="{FF2B5EF4-FFF2-40B4-BE49-F238E27FC236}">
                <a16:creationId xmlns:a16="http://schemas.microsoft.com/office/drawing/2014/main" id="{F4925FD0-E8DE-6E4D-81D0-6D0DEEA32933}"/>
              </a:ext>
            </a:extLst>
          </p:cNvPr>
          <p:cNvSpPr>
            <a:spLocks noGrp="1"/>
          </p:cNvSpPr>
          <p:nvPr>
            <p:ph type="title"/>
          </p:nvPr>
        </p:nvSpPr>
        <p:spPr>
          <a:xfrm>
            <a:off x="1304103" y="1318591"/>
            <a:ext cx="5800929" cy="4220820"/>
          </a:xfrm>
        </p:spPr>
        <p:txBody>
          <a:bodyPr vert="horz" lIns="91440" tIns="45720" rIns="91440" bIns="45720" rtlCol="0" anchor="ctr">
            <a:normAutofit/>
          </a:bodyPr>
          <a:lstStyle/>
          <a:p>
            <a:pPr algn="r"/>
            <a:r>
              <a:rPr lang="en-US" sz="4800" dirty="0">
                <a:solidFill>
                  <a:schemeClr val="tx1"/>
                </a:solidFill>
                <a:latin typeface="Calibri" panose="020F0502020204030204" pitchFamily="34" charset="0"/>
                <a:cs typeface="Calibri" panose="020F0502020204030204" pitchFamily="34" charset="0"/>
              </a:rPr>
              <a:t>Thank You </a:t>
            </a:r>
          </a:p>
        </p:txBody>
      </p:sp>
      <p:cxnSp>
        <p:nvCxnSpPr>
          <p:cNvPr id="59" name="Straight Connector 58">
            <a:extLst>
              <a:ext uri="{FF2B5EF4-FFF2-40B4-BE49-F238E27FC236}">
                <a16:creationId xmlns:a16="http://schemas.microsoft.com/office/drawing/2014/main" id="{34D43EC1-35FA-4FC3-8526-F655CEB09D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7196"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55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AE3810-5201-3447-B1EE-702EE9983E05}"/>
              </a:ext>
            </a:extLst>
          </p:cNvPr>
          <p:cNvSpPr>
            <a:spLocks noGrp="1"/>
          </p:cNvSpPr>
          <p:nvPr>
            <p:ph type="title"/>
          </p:nvPr>
        </p:nvSpPr>
        <p:spPr>
          <a:xfrm>
            <a:off x="2092863" y="651528"/>
            <a:ext cx="8911687" cy="1280890"/>
          </a:xfrm>
        </p:spPr>
        <p:txBody>
          <a:bodyPr/>
          <a:lstStyle/>
          <a:p>
            <a:r>
              <a:rPr lang="en-US" dirty="0">
                <a:solidFill>
                  <a:schemeClr val="tx1"/>
                </a:solidFill>
                <a:latin typeface="Calibri" panose="020F0502020204030204" pitchFamily="34" charset="0"/>
                <a:cs typeface="Calibri" panose="020F0502020204030204" pitchFamily="34" charset="0"/>
              </a:rPr>
              <a:t>Motivation</a:t>
            </a:r>
          </a:p>
        </p:txBody>
      </p:sp>
      <p:sp>
        <p:nvSpPr>
          <p:cNvPr id="3" name="Content Placeholder 2">
            <a:extLst>
              <a:ext uri="{FF2B5EF4-FFF2-40B4-BE49-F238E27FC236}">
                <a16:creationId xmlns:a16="http://schemas.microsoft.com/office/drawing/2014/main" id="{10617147-0152-4B4E-BEAD-4C82907A4EDA}"/>
              </a:ext>
            </a:extLst>
          </p:cNvPr>
          <p:cNvSpPr>
            <a:spLocks noGrp="1"/>
          </p:cNvSpPr>
          <p:nvPr>
            <p:ph idx="1"/>
          </p:nvPr>
        </p:nvSpPr>
        <p:spPr>
          <a:xfrm>
            <a:off x="2092863" y="1540188"/>
            <a:ext cx="8915400" cy="4666283"/>
          </a:xfrm>
        </p:spPr>
        <p:txBody>
          <a:bodyPr>
            <a:normAutofit lnSpcReduction="10000"/>
          </a:bodyPr>
          <a:lstStyle/>
          <a:p>
            <a:pPr marL="457200" lvl="1" indent="0">
              <a:buNone/>
            </a:pPr>
            <a:endParaRPr lang="en-US" sz="2400" dirty="0">
              <a:solidFill>
                <a:schemeClr val="tx1"/>
              </a:solidFill>
              <a:latin typeface="Calibri" panose="020F0502020204030204" pitchFamily="34" charset="0"/>
              <a:cs typeface="Calibri" panose="020F0502020204030204" pitchFamily="34" charset="0"/>
            </a:endParaRPr>
          </a:p>
          <a:p>
            <a:pPr lvl="1"/>
            <a:r>
              <a:rPr lang="en-US" sz="2400" dirty="0">
                <a:solidFill>
                  <a:schemeClr val="tx1"/>
                </a:solidFill>
                <a:latin typeface="Calibri" panose="020F0502020204030204" pitchFamily="34" charset="0"/>
                <a:cs typeface="Calibri" panose="020F0502020204030204" pitchFamily="34" charset="0"/>
              </a:rPr>
              <a:t>In urban microclimate research, mobile transects are utilized to observe the relationship between atmospheric variables and the urban environment. </a:t>
            </a:r>
          </a:p>
          <a:p>
            <a:pPr lvl="1"/>
            <a:endParaRPr lang="en-US" sz="2400" dirty="0">
              <a:solidFill>
                <a:schemeClr val="tx1"/>
              </a:solidFill>
              <a:latin typeface="Calibri" panose="020F0502020204030204" pitchFamily="34" charset="0"/>
              <a:cs typeface="Calibri" panose="020F0502020204030204" pitchFamily="34" charset="0"/>
            </a:endParaRPr>
          </a:p>
          <a:p>
            <a:pPr lvl="1"/>
            <a:r>
              <a:rPr lang="en-US" sz="2400" dirty="0">
                <a:solidFill>
                  <a:schemeClr val="tx1"/>
                </a:solidFill>
                <a:latin typeface="Calibri" panose="020F0502020204030204" pitchFamily="34" charset="0"/>
                <a:cs typeface="Calibri" panose="020F0502020204030204" pitchFamily="34" charset="0"/>
              </a:rPr>
              <a:t>Ex – Urban Heat Island, Thermal Comfort, etc.</a:t>
            </a:r>
          </a:p>
          <a:p>
            <a:pPr lvl="1"/>
            <a:endParaRPr lang="en-US" sz="2400" dirty="0">
              <a:solidFill>
                <a:schemeClr val="tx1"/>
              </a:solidFill>
              <a:latin typeface="Calibri" panose="020F0502020204030204" pitchFamily="34" charset="0"/>
              <a:cs typeface="Calibri" panose="020F0502020204030204" pitchFamily="34" charset="0"/>
            </a:endParaRPr>
          </a:p>
          <a:p>
            <a:pPr lvl="1"/>
            <a:r>
              <a:rPr lang="en-US" sz="2400" dirty="0">
                <a:solidFill>
                  <a:schemeClr val="tx1"/>
                </a:solidFill>
                <a:latin typeface="Calibri" panose="020F0502020204030204" pitchFamily="34" charset="0"/>
                <a:cs typeface="Calibri" panose="020F0502020204030204" pitchFamily="34" charset="0"/>
              </a:rPr>
              <a:t>Resulting data sets are complex: spatially dependent, multivariate, and often-times multitemporal. </a:t>
            </a:r>
          </a:p>
          <a:p>
            <a:pPr lvl="1"/>
            <a:endParaRPr lang="en-US" sz="2400" dirty="0">
              <a:solidFill>
                <a:schemeClr val="tx1"/>
              </a:solidFill>
              <a:latin typeface="Calibri" panose="020F0502020204030204" pitchFamily="34" charset="0"/>
              <a:cs typeface="Calibri" panose="020F0502020204030204" pitchFamily="34" charset="0"/>
            </a:endParaRPr>
          </a:p>
          <a:p>
            <a:pPr lvl="1"/>
            <a:r>
              <a:rPr lang="en-US" sz="2400" dirty="0">
                <a:solidFill>
                  <a:schemeClr val="tx1"/>
                </a:solidFill>
                <a:latin typeface="Calibri" panose="020F0502020204030204" pitchFamily="34" charset="0"/>
                <a:cs typeface="Calibri" panose="020F0502020204030204" pitchFamily="34" charset="0"/>
              </a:rPr>
              <a:t>These properties make analysis and visualization challenging. </a:t>
            </a:r>
          </a:p>
          <a:p>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680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4FCE4-5F97-2A41-8FDD-D21A14DF921A}"/>
              </a:ext>
            </a:extLst>
          </p:cNvPr>
          <p:cNvSpPr>
            <a:spLocks noGrp="1"/>
          </p:cNvSpPr>
          <p:nvPr>
            <p:ph type="title"/>
          </p:nvPr>
        </p:nvSpPr>
        <p:spPr/>
        <p:txBody>
          <a:bodyPr>
            <a:normAutofit/>
          </a:bodyPr>
          <a:lstStyle/>
          <a:p>
            <a:r>
              <a:rPr lang="en-US" dirty="0">
                <a:solidFill>
                  <a:schemeClr val="tx1"/>
                </a:solidFill>
                <a:latin typeface="Calibri" panose="020F0502020204030204" pitchFamily="34" charset="0"/>
                <a:cs typeface="Calibri" panose="020F0502020204030204" pitchFamily="34" charset="0"/>
              </a:rPr>
              <a:t>Aim</a:t>
            </a:r>
          </a:p>
        </p:txBody>
      </p:sp>
      <p:sp>
        <p:nvSpPr>
          <p:cNvPr id="9" name="Content Placeholder 8">
            <a:extLst>
              <a:ext uri="{FF2B5EF4-FFF2-40B4-BE49-F238E27FC236}">
                <a16:creationId xmlns:a16="http://schemas.microsoft.com/office/drawing/2014/main" id="{CBCC5C03-FB70-4371-8A78-40E61F9A7DE0}"/>
              </a:ext>
            </a:extLst>
          </p:cNvPr>
          <p:cNvSpPr>
            <a:spLocks noGrp="1"/>
          </p:cNvSpPr>
          <p:nvPr>
            <p:ph sz="half" idx="1"/>
          </p:nvPr>
        </p:nvSpPr>
        <p:spPr>
          <a:xfrm>
            <a:off x="2110154" y="2133600"/>
            <a:ext cx="9394458" cy="4100290"/>
          </a:xfrm>
        </p:spPr>
        <p:txBody>
          <a:bodyPr>
            <a:normAutofit fontScale="92500" lnSpcReduction="10000"/>
          </a:bodyPr>
          <a:lstStyle/>
          <a:p>
            <a:pPr algn="just"/>
            <a:endParaRPr lang="en-US" sz="2400" dirty="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a:p>
            <a:pPr algn="just"/>
            <a:endParaRPr lang="en-US" sz="2400" dirty="0">
              <a:latin typeface="Calibri" panose="020F0502020204030204" pitchFamily="34" charset="0"/>
              <a:cs typeface="Calibri" panose="020F0502020204030204" pitchFamily="34" charset="0"/>
            </a:endParaRPr>
          </a:p>
          <a:p>
            <a:pPr marL="3200400" lvl="7" indent="0" algn="just">
              <a:buNone/>
            </a:pPr>
            <a:r>
              <a:rPr lang="en-US" sz="1600" dirty="0">
                <a:latin typeface="Calibri" panose="020F0502020204030204" pitchFamily="34" charset="0"/>
                <a:cs typeface="Calibri" panose="020F0502020204030204" pitchFamily="34" charset="0"/>
              </a:rPr>
              <a:t>	Prototype Framework.</a:t>
            </a:r>
          </a:p>
          <a:p>
            <a:pPr algn="just"/>
            <a:r>
              <a:rPr lang="en-US" sz="2400" dirty="0">
                <a:latin typeface="Calibri" panose="020F0502020204030204" pitchFamily="34" charset="0"/>
                <a:cs typeface="Calibri" panose="020F0502020204030204" pitchFamily="34" charset="0"/>
              </a:rPr>
              <a:t>To build a visualization framework for the analysis of mobile transect datasets.</a:t>
            </a:r>
          </a:p>
          <a:p>
            <a:pPr algn="just"/>
            <a:r>
              <a:rPr lang="en-US" sz="2400" dirty="0">
                <a:latin typeface="Calibri" panose="020F0502020204030204" pitchFamily="34" charset="0"/>
                <a:cs typeface="Calibri" panose="020F0502020204030204" pitchFamily="34" charset="0"/>
              </a:rPr>
              <a:t>Hybrid 2D/3D representation using wall layers stacked in z-direction on a 2D LULC (land use/land cover) map.</a:t>
            </a:r>
          </a:p>
          <a:p>
            <a:pPr algn="just"/>
            <a:r>
              <a:rPr lang="en-US" sz="2400" dirty="0">
                <a:latin typeface="Calibri" panose="020F0502020204030204" pitchFamily="34" charset="0"/>
                <a:cs typeface="Calibri" panose="020F0502020204030204" pitchFamily="34" charset="0"/>
              </a:rPr>
              <a:t>To understand multi-variate trajectory data, providing a detailed view of their dynamic behavior.</a:t>
            </a:r>
          </a:p>
          <a:p>
            <a:pPr algn="just"/>
            <a:r>
              <a:rPr lang="en-US" sz="2400" dirty="0">
                <a:latin typeface="Calibri" panose="020F0502020204030204" pitchFamily="34" charset="0"/>
                <a:cs typeface="Calibri" panose="020F0502020204030204" pitchFamily="34" charset="0"/>
              </a:rPr>
              <a:t>Interactive clustering interface to classify transect segments.</a:t>
            </a:r>
          </a:p>
        </p:txBody>
      </p:sp>
      <p:pic>
        <p:nvPicPr>
          <p:cNvPr id="10" name="Picture 9">
            <a:extLst>
              <a:ext uri="{FF2B5EF4-FFF2-40B4-BE49-F238E27FC236}">
                <a16:creationId xmlns:a16="http://schemas.microsoft.com/office/drawing/2014/main" id="{F7C4AE43-0EA7-4C29-BF0B-68286FF93EC5}"/>
              </a:ext>
            </a:extLst>
          </p:cNvPr>
          <p:cNvPicPr>
            <a:picLocks noChangeAspect="1"/>
          </p:cNvPicPr>
          <p:nvPr/>
        </p:nvPicPr>
        <p:blipFill>
          <a:blip r:embed="rId3"/>
          <a:stretch>
            <a:fillRect/>
          </a:stretch>
        </p:blipFill>
        <p:spPr>
          <a:xfrm>
            <a:off x="4659557" y="876300"/>
            <a:ext cx="4295652" cy="2514600"/>
          </a:xfrm>
          <a:prstGeom prst="rect">
            <a:avLst/>
          </a:prstGeom>
        </p:spPr>
      </p:pic>
    </p:spTree>
    <p:extLst>
      <p:ext uri="{BB962C8B-B14F-4D97-AF65-F5344CB8AC3E}">
        <p14:creationId xmlns:p14="http://schemas.microsoft.com/office/powerpoint/2010/main" val="1114080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C67BD-ECB9-7E42-8394-9F9C0D5DB3D7}"/>
              </a:ext>
            </a:extLst>
          </p:cNvPr>
          <p:cNvSpPr>
            <a:spLocks noGrp="1"/>
          </p:cNvSpPr>
          <p:nvPr>
            <p:ph type="title"/>
          </p:nvPr>
        </p:nvSpPr>
        <p:spPr>
          <a:xfrm>
            <a:off x="1844843" y="624110"/>
            <a:ext cx="8911687" cy="916078"/>
          </a:xfrm>
        </p:spPr>
        <p:txBody>
          <a:bodyPr>
            <a:normAutofit/>
          </a:bodyPr>
          <a:lstStyle/>
          <a:p>
            <a:r>
              <a:rPr lang="en-US" dirty="0">
                <a:solidFill>
                  <a:schemeClr val="tx1"/>
                </a:solidFill>
                <a:latin typeface="Calibri" panose="020F0502020204030204" pitchFamily="34" charset="0"/>
                <a:cs typeface="Calibri" panose="020F0502020204030204" pitchFamily="34" charset="0"/>
              </a:rPr>
              <a:t>Related Work</a:t>
            </a:r>
          </a:p>
        </p:txBody>
      </p:sp>
      <p:sp>
        <p:nvSpPr>
          <p:cNvPr id="3" name="Content Placeholder 2">
            <a:extLst>
              <a:ext uri="{FF2B5EF4-FFF2-40B4-BE49-F238E27FC236}">
                <a16:creationId xmlns:a16="http://schemas.microsoft.com/office/drawing/2014/main" id="{EBF4BCE5-F845-7F45-B116-C5A60EF60DD0}"/>
              </a:ext>
            </a:extLst>
          </p:cNvPr>
          <p:cNvSpPr>
            <a:spLocks noGrp="1"/>
          </p:cNvSpPr>
          <p:nvPr>
            <p:ph sz="half" idx="1"/>
          </p:nvPr>
        </p:nvSpPr>
        <p:spPr>
          <a:xfrm>
            <a:off x="1434359" y="1441748"/>
            <a:ext cx="4313864" cy="4693702"/>
          </a:xfrm>
        </p:spPr>
        <p:txBody>
          <a:bodyPr>
            <a:noAutofit/>
          </a:bodyPr>
          <a:lstStyle/>
          <a:p>
            <a:pPr>
              <a:lnSpc>
                <a:spcPct val="90000"/>
              </a:lnSpc>
            </a:pPr>
            <a:r>
              <a:rPr lang="en-US" sz="2400" dirty="0">
                <a:solidFill>
                  <a:schemeClr val="tx1"/>
                </a:solidFill>
                <a:latin typeface="Calibri" panose="020F0502020204030204" pitchFamily="34" charset="0"/>
                <a:cs typeface="Calibri" panose="020F0502020204030204" pitchFamily="34" charset="0"/>
              </a:rPr>
              <a:t>Mobile urban climate transect measurements</a:t>
            </a:r>
          </a:p>
          <a:p>
            <a:pPr lvl="1">
              <a:lnSpc>
                <a:spcPct val="90000"/>
              </a:lnSpc>
            </a:pPr>
            <a:r>
              <a:rPr lang="en-US" sz="2000" dirty="0">
                <a:solidFill>
                  <a:schemeClr val="tx1"/>
                </a:solidFill>
                <a:latin typeface="Calibri" panose="020F0502020204030204" pitchFamily="34" charset="0"/>
                <a:cs typeface="Calibri" panose="020F0502020204030204" pitchFamily="34" charset="0"/>
              </a:rPr>
              <a:t>Chow used this to study nocturnal park cool island effect on the ASU campus in Tempe, Arizona.</a:t>
            </a:r>
          </a:p>
          <a:p>
            <a:pPr>
              <a:lnSpc>
                <a:spcPct val="90000"/>
              </a:lnSpc>
            </a:pPr>
            <a:r>
              <a:rPr lang="en-US" sz="2400" dirty="0">
                <a:solidFill>
                  <a:schemeClr val="tx1"/>
                </a:solidFill>
                <a:latin typeface="Calibri" panose="020F0502020204030204" pitchFamily="34" charset="0"/>
                <a:cs typeface="Calibri" panose="020F0502020204030204" pitchFamily="34" charset="0"/>
              </a:rPr>
              <a:t>Visual analytics for geospatial trajectory data sets</a:t>
            </a:r>
          </a:p>
          <a:p>
            <a:pPr lvl="1">
              <a:lnSpc>
                <a:spcPct val="90000"/>
              </a:lnSpc>
            </a:pPr>
            <a:r>
              <a:rPr lang="en-US" sz="2000" dirty="0">
                <a:solidFill>
                  <a:schemeClr val="tx1"/>
                </a:solidFill>
                <a:latin typeface="Calibri" panose="020F0502020204030204" pitchFamily="34" charset="0"/>
                <a:cs typeface="Calibri" panose="020F0502020204030204" pitchFamily="34" charset="0"/>
              </a:rPr>
              <a:t>Car Movement dataset clustering</a:t>
            </a:r>
          </a:p>
          <a:p>
            <a:pPr lvl="1">
              <a:lnSpc>
                <a:spcPct val="90000"/>
              </a:lnSpc>
            </a:pPr>
            <a:r>
              <a:rPr lang="en-US" sz="2000" dirty="0" err="1">
                <a:solidFill>
                  <a:schemeClr val="tx1"/>
                </a:solidFill>
                <a:latin typeface="Calibri" panose="020F0502020204030204" pitchFamily="34" charset="0"/>
                <a:cs typeface="Calibri" panose="020F0502020204030204" pitchFamily="34" charset="0"/>
              </a:rPr>
              <a:t>TrajectoryLens</a:t>
            </a:r>
            <a:r>
              <a:rPr lang="en-US" sz="2000" dirty="0">
                <a:solidFill>
                  <a:schemeClr val="tx1"/>
                </a:solidFill>
                <a:latin typeface="Calibri" panose="020F0502020204030204" pitchFamily="34" charset="0"/>
                <a:cs typeface="Calibri" panose="020F0502020204030204" pitchFamily="34" charset="0"/>
              </a:rPr>
              <a:t> – spatial filter for large trajectory data sets.</a:t>
            </a:r>
          </a:p>
          <a:p>
            <a:pPr lvl="1">
              <a:lnSpc>
                <a:spcPct val="90000"/>
              </a:lnSpc>
            </a:pPr>
            <a:endParaRPr lang="en-US" sz="2400"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CCCCC39-5668-F84F-A8E3-305F01514865}"/>
              </a:ext>
            </a:extLst>
          </p:cNvPr>
          <p:cNvPicPr>
            <a:picLocks noChangeAspect="1"/>
          </p:cNvPicPr>
          <p:nvPr/>
        </p:nvPicPr>
        <p:blipFill>
          <a:blip r:embed="rId3"/>
          <a:stretch>
            <a:fillRect/>
          </a:stretch>
        </p:blipFill>
        <p:spPr>
          <a:xfrm>
            <a:off x="5753383" y="2033649"/>
            <a:ext cx="5467270" cy="3509901"/>
          </a:xfrm>
          <a:prstGeom prst="rect">
            <a:avLst/>
          </a:prstGeom>
        </p:spPr>
      </p:pic>
      <p:pic>
        <p:nvPicPr>
          <p:cNvPr id="5" name="Picture 4">
            <a:extLst>
              <a:ext uri="{FF2B5EF4-FFF2-40B4-BE49-F238E27FC236}">
                <a16:creationId xmlns:a16="http://schemas.microsoft.com/office/drawing/2014/main" id="{1D7B3B7C-1B25-4F25-ACF9-6140649303E7}"/>
              </a:ext>
            </a:extLst>
          </p:cNvPr>
          <p:cNvPicPr>
            <a:picLocks noChangeAspect="1"/>
          </p:cNvPicPr>
          <p:nvPr/>
        </p:nvPicPr>
        <p:blipFill>
          <a:blip r:embed="rId4"/>
          <a:stretch>
            <a:fillRect/>
          </a:stretch>
        </p:blipFill>
        <p:spPr>
          <a:xfrm>
            <a:off x="5661842" y="624110"/>
            <a:ext cx="6530158" cy="5652721"/>
          </a:xfrm>
          <a:prstGeom prst="rect">
            <a:avLst/>
          </a:prstGeom>
        </p:spPr>
      </p:pic>
    </p:spTree>
    <p:extLst>
      <p:ext uri="{BB962C8B-B14F-4D97-AF65-F5344CB8AC3E}">
        <p14:creationId xmlns:p14="http://schemas.microsoft.com/office/powerpoint/2010/main" val="31565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92C9-7D86-5048-8BF9-3F941058851D}"/>
              </a:ext>
            </a:extLst>
          </p:cNvPr>
          <p:cNvSpPr>
            <a:spLocks noGrp="1"/>
          </p:cNvSpPr>
          <p:nvPr>
            <p:ph type="title"/>
          </p:nvPr>
        </p:nvSpPr>
        <p:spPr>
          <a:xfrm>
            <a:off x="1999030" y="586034"/>
            <a:ext cx="8911687" cy="738388"/>
          </a:xfrm>
        </p:spPr>
        <p:txBody>
          <a:bodyPr>
            <a:normAutofit/>
          </a:bodyPr>
          <a:lstStyle/>
          <a:p>
            <a:r>
              <a:rPr lang="en-US" dirty="0">
                <a:latin typeface="Calibri" panose="020F0502020204030204" pitchFamily="34" charset="0"/>
                <a:cs typeface="Calibri" panose="020F0502020204030204" pitchFamily="34" charset="0"/>
              </a:rPr>
              <a:t>Methodology </a:t>
            </a:r>
          </a:p>
        </p:txBody>
      </p:sp>
      <p:sp>
        <p:nvSpPr>
          <p:cNvPr id="5" name="Content Placeholder 4">
            <a:extLst>
              <a:ext uri="{FF2B5EF4-FFF2-40B4-BE49-F238E27FC236}">
                <a16:creationId xmlns:a16="http://schemas.microsoft.com/office/drawing/2014/main" id="{23CC9AB4-0543-EC4E-B8C3-72AF023D9501}"/>
              </a:ext>
            </a:extLst>
          </p:cNvPr>
          <p:cNvSpPr>
            <a:spLocks noGrp="1"/>
          </p:cNvSpPr>
          <p:nvPr>
            <p:ph sz="half" idx="1"/>
          </p:nvPr>
        </p:nvSpPr>
        <p:spPr>
          <a:xfrm>
            <a:off x="1742039" y="1386206"/>
            <a:ext cx="9168678" cy="5278363"/>
          </a:xfrm>
        </p:spPr>
        <p:txBody>
          <a:bodyPr>
            <a:noAutofit/>
          </a:bodyPr>
          <a:lstStyle/>
          <a:p>
            <a:pPr>
              <a:lnSpc>
                <a:spcPct val="90000"/>
              </a:lnSpc>
            </a:pPr>
            <a:r>
              <a:rPr lang="en-US" sz="2800" dirty="0">
                <a:solidFill>
                  <a:schemeClr val="tx1"/>
                </a:solidFill>
                <a:latin typeface="Calibri" panose="020F0502020204030204" pitchFamily="34" charset="0"/>
                <a:cs typeface="Calibri" panose="020F0502020204030204" pitchFamily="34" charset="0"/>
              </a:rPr>
              <a:t>Data Preprocessing,</a:t>
            </a:r>
          </a:p>
          <a:p>
            <a:pPr lvl="1">
              <a:lnSpc>
                <a:spcPct val="90000"/>
              </a:lnSpc>
            </a:pPr>
            <a:r>
              <a:rPr lang="en-US" sz="2400" dirty="0">
                <a:solidFill>
                  <a:schemeClr val="tx1"/>
                </a:solidFill>
                <a:latin typeface="Calibri" panose="020F0502020204030204" pitchFamily="34" charset="0"/>
                <a:cs typeface="Calibri" panose="020F0502020204030204" pitchFamily="34" charset="0"/>
              </a:rPr>
              <a:t>SQL Database, Geographical Information System georeferencing, LULC Map information.</a:t>
            </a:r>
          </a:p>
          <a:p>
            <a:pPr>
              <a:lnSpc>
                <a:spcPct val="90000"/>
              </a:lnSpc>
            </a:pPr>
            <a:r>
              <a:rPr lang="en-US" sz="2800" dirty="0">
                <a:solidFill>
                  <a:schemeClr val="tx1"/>
                </a:solidFill>
                <a:latin typeface="Calibri" panose="020F0502020204030204" pitchFamily="34" charset="0"/>
                <a:cs typeface="Calibri" panose="020F0502020204030204" pitchFamily="34" charset="0"/>
              </a:rPr>
              <a:t>Data Representation,</a:t>
            </a:r>
          </a:p>
          <a:p>
            <a:pPr lvl="1">
              <a:lnSpc>
                <a:spcPct val="90000"/>
              </a:lnSpc>
            </a:pPr>
            <a:r>
              <a:rPr lang="en-US" sz="2600" dirty="0">
                <a:solidFill>
                  <a:schemeClr val="tx1"/>
                </a:solidFill>
                <a:latin typeface="Calibri" panose="020F0502020204030204" pitchFamily="34" charset="0"/>
                <a:cs typeface="Calibri" panose="020F0502020204030204" pitchFamily="34" charset="0"/>
              </a:rPr>
              <a:t>a high-resolution 2D LULC map, third dimension to display stacked attributes, Color Schemes, Inversion and Spatial Context.</a:t>
            </a:r>
          </a:p>
        </p:txBody>
      </p:sp>
    </p:spTree>
    <p:extLst>
      <p:ext uri="{BB962C8B-B14F-4D97-AF65-F5344CB8AC3E}">
        <p14:creationId xmlns:p14="http://schemas.microsoft.com/office/powerpoint/2010/main" val="197657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A19AA6-420C-4DE2-A1B6-D25F6338691D}"/>
              </a:ext>
            </a:extLst>
          </p:cNvPr>
          <p:cNvPicPr>
            <a:picLocks noChangeAspect="1"/>
          </p:cNvPicPr>
          <p:nvPr/>
        </p:nvPicPr>
        <p:blipFill>
          <a:blip r:embed="rId2"/>
          <a:stretch>
            <a:fillRect/>
          </a:stretch>
        </p:blipFill>
        <p:spPr>
          <a:xfrm>
            <a:off x="0" y="-662"/>
            <a:ext cx="12190821" cy="6858662"/>
          </a:xfrm>
          <a:prstGeom prst="rect">
            <a:avLst/>
          </a:prstGeom>
        </p:spPr>
      </p:pic>
    </p:spTree>
    <p:extLst>
      <p:ext uri="{BB962C8B-B14F-4D97-AF65-F5344CB8AC3E}">
        <p14:creationId xmlns:p14="http://schemas.microsoft.com/office/powerpoint/2010/main" val="398586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92C9-7D86-5048-8BF9-3F941058851D}"/>
              </a:ext>
            </a:extLst>
          </p:cNvPr>
          <p:cNvSpPr>
            <a:spLocks noGrp="1"/>
          </p:cNvSpPr>
          <p:nvPr>
            <p:ph type="title"/>
          </p:nvPr>
        </p:nvSpPr>
        <p:spPr>
          <a:xfrm>
            <a:off x="1999030" y="586034"/>
            <a:ext cx="8911687" cy="738388"/>
          </a:xfrm>
        </p:spPr>
        <p:txBody>
          <a:bodyPr>
            <a:normAutofit/>
          </a:bodyPr>
          <a:lstStyle/>
          <a:p>
            <a:r>
              <a:rPr lang="en-US" dirty="0">
                <a:latin typeface="Calibri" panose="020F0502020204030204" pitchFamily="34" charset="0"/>
                <a:cs typeface="Calibri" panose="020F0502020204030204" pitchFamily="34" charset="0"/>
              </a:rPr>
              <a:t>Methodology </a:t>
            </a:r>
          </a:p>
        </p:txBody>
      </p:sp>
      <p:sp>
        <p:nvSpPr>
          <p:cNvPr id="5" name="Content Placeholder 4">
            <a:extLst>
              <a:ext uri="{FF2B5EF4-FFF2-40B4-BE49-F238E27FC236}">
                <a16:creationId xmlns:a16="http://schemas.microsoft.com/office/drawing/2014/main" id="{23CC9AB4-0543-EC4E-B8C3-72AF023D9501}"/>
              </a:ext>
            </a:extLst>
          </p:cNvPr>
          <p:cNvSpPr>
            <a:spLocks noGrp="1"/>
          </p:cNvSpPr>
          <p:nvPr>
            <p:ph sz="half" idx="1"/>
          </p:nvPr>
        </p:nvSpPr>
        <p:spPr>
          <a:xfrm>
            <a:off x="1742039" y="1386206"/>
            <a:ext cx="9898976" cy="5278363"/>
          </a:xfrm>
        </p:spPr>
        <p:txBody>
          <a:bodyPr>
            <a:noAutofit/>
          </a:bodyPr>
          <a:lstStyle/>
          <a:p>
            <a:pPr>
              <a:lnSpc>
                <a:spcPct val="90000"/>
              </a:lnSpc>
            </a:pPr>
            <a:r>
              <a:rPr lang="en-US" sz="2800" dirty="0">
                <a:solidFill>
                  <a:schemeClr val="tx1"/>
                </a:solidFill>
                <a:latin typeface="Calibri" panose="020F0502020204030204" pitchFamily="34" charset="0"/>
                <a:cs typeface="Calibri" panose="020F0502020204030204" pitchFamily="34" charset="0"/>
              </a:rPr>
              <a:t>Analyzing the impact of the spatial context on attribute values,</a:t>
            </a:r>
          </a:p>
          <a:p>
            <a:pPr lvl="1">
              <a:lnSpc>
                <a:spcPct val="90000"/>
              </a:lnSpc>
            </a:pPr>
            <a:r>
              <a:rPr lang="en-US" sz="2400" dirty="0">
                <a:solidFill>
                  <a:schemeClr val="tx1"/>
                </a:solidFill>
                <a:latin typeface="Calibri" panose="020F0502020204030204" pitchFamily="34" charset="0"/>
                <a:cs typeface="Calibri" panose="020F0502020204030204" pitchFamily="34" charset="0"/>
              </a:rPr>
              <a:t>Theoretical considerations – Source Area.</a:t>
            </a:r>
          </a:p>
          <a:p>
            <a:pPr lvl="2">
              <a:lnSpc>
                <a:spcPct val="90000"/>
              </a:lnSpc>
            </a:pPr>
            <a:r>
              <a:rPr lang="en-US" sz="2200" dirty="0" err="1">
                <a:solidFill>
                  <a:schemeClr val="tx1"/>
                </a:solidFill>
                <a:latin typeface="Calibri" panose="020F0502020204030204" pitchFamily="34" charset="0"/>
                <a:cs typeface="Calibri" panose="020F0502020204030204" pitchFamily="34" charset="0"/>
              </a:rPr>
              <a:t>Fomula</a:t>
            </a:r>
            <a:r>
              <a:rPr lang="en-US" sz="2200" dirty="0">
                <a:solidFill>
                  <a:schemeClr val="tx1"/>
                </a:solidFill>
                <a:latin typeface="Calibri" panose="020F0502020204030204" pitchFamily="34" charset="0"/>
                <a:cs typeface="Calibri" panose="020F0502020204030204" pitchFamily="34" charset="0"/>
              </a:rPr>
              <a:t> - 								where r is the radius of the 													source area and h is the height of 											radiometer, F is dimensionless view 											factor. (95% usually)</a:t>
            </a:r>
            <a:endParaRPr lang="en-US" sz="2000" dirty="0">
              <a:solidFill>
                <a:schemeClr val="tx1"/>
              </a:solidFill>
              <a:latin typeface="Calibri" panose="020F0502020204030204" pitchFamily="34" charset="0"/>
              <a:cs typeface="Calibri" panose="020F0502020204030204" pitchFamily="34" charset="0"/>
            </a:endParaRPr>
          </a:p>
          <a:p>
            <a:pPr lvl="1">
              <a:lnSpc>
                <a:spcPct val="90000"/>
              </a:lnSpc>
            </a:pPr>
            <a:endParaRPr lang="en-US" sz="2400" dirty="0">
              <a:solidFill>
                <a:schemeClr val="tx1"/>
              </a:solidFill>
              <a:latin typeface="Calibri" panose="020F0502020204030204" pitchFamily="34" charset="0"/>
              <a:cs typeface="Calibri" panose="020F0502020204030204" pitchFamily="34" charset="0"/>
            </a:endParaRPr>
          </a:p>
          <a:p>
            <a:pPr lvl="1">
              <a:lnSpc>
                <a:spcPct val="90000"/>
              </a:lnSpc>
            </a:pPr>
            <a:endParaRPr lang="en-US" sz="2400" dirty="0">
              <a:solidFill>
                <a:schemeClr val="tx1"/>
              </a:solidFill>
              <a:latin typeface="Calibri" panose="020F0502020204030204" pitchFamily="34" charset="0"/>
              <a:cs typeface="Calibri" panose="020F0502020204030204" pitchFamily="34" charset="0"/>
            </a:endParaRPr>
          </a:p>
          <a:p>
            <a:pPr lvl="1">
              <a:lnSpc>
                <a:spcPct val="90000"/>
              </a:lnSpc>
            </a:pPr>
            <a:r>
              <a:rPr lang="en-US" sz="2400" dirty="0">
                <a:solidFill>
                  <a:schemeClr val="tx1"/>
                </a:solidFill>
                <a:latin typeface="Calibri" panose="020F0502020204030204" pitchFamily="34" charset="0"/>
                <a:cs typeface="Calibri" panose="020F0502020204030204" pitchFamily="34" charset="0"/>
              </a:rPr>
              <a:t>Visualization – Using a slider to select the transect segment.</a:t>
            </a:r>
          </a:p>
          <a:p>
            <a:pPr>
              <a:lnSpc>
                <a:spcPct val="90000"/>
              </a:lnSpc>
            </a:pPr>
            <a:r>
              <a:rPr lang="en-US" sz="2800" dirty="0">
                <a:solidFill>
                  <a:schemeClr val="tx1"/>
                </a:solidFill>
                <a:latin typeface="Calibri" panose="020F0502020204030204" pitchFamily="34" charset="0"/>
                <a:cs typeface="Calibri" panose="020F0502020204030204" pitchFamily="34" charset="0"/>
              </a:rPr>
              <a:t>Classifying segments of the transect.</a:t>
            </a:r>
          </a:p>
          <a:p>
            <a:pPr lvl="1">
              <a:lnSpc>
                <a:spcPct val="90000"/>
              </a:lnSpc>
            </a:pPr>
            <a:r>
              <a:rPr lang="en-US" sz="2600" dirty="0">
                <a:solidFill>
                  <a:schemeClr val="tx1"/>
                </a:solidFill>
                <a:latin typeface="Calibri" panose="020F0502020204030204" pitchFamily="34" charset="0"/>
                <a:cs typeface="Calibri" panose="020F0502020204030204" pitchFamily="34" charset="0"/>
              </a:rPr>
              <a:t>K-means and Self-Organizing Maps.</a:t>
            </a:r>
          </a:p>
        </p:txBody>
      </p:sp>
      <p:pic>
        <p:nvPicPr>
          <p:cNvPr id="3" name="Picture 2">
            <a:extLst>
              <a:ext uri="{FF2B5EF4-FFF2-40B4-BE49-F238E27FC236}">
                <a16:creationId xmlns:a16="http://schemas.microsoft.com/office/drawing/2014/main" id="{294CB44A-4C46-48C8-A2E7-90E219691C3A}"/>
              </a:ext>
            </a:extLst>
          </p:cNvPr>
          <p:cNvPicPr>
            <a:picLocks noChangeAspect="1"/>
          </p:cNvPicPr>
          <p:nvPr/>
        </p:nvPicPr>
        <p:blipFill>
          <a:blip r:embed="rId3"/>
          <a:stretch>
            <a:fillRect/>
          </a:stretch>
        </p:blipFill>
        <p:spPr>
          <a:xfrm>
            <a:off x="5100637" y="2776904"/>
            <a:ext cx="1990725" cy="1162050"/>
          </a:xfrm>
          <a:prstGeom prst="rect">
            <a:avLst/>
          </a:prstGeom>
        </p:spPr>
      </p:pic>
    </p:spTree>
    <p:extLst>
      <p:ext uri="{BB962C8B-B14F-4D97-AF65-F5344CB8AC3E}">
        <p14:creationId xmlns:p14="http://schemas.microsoft.com/office/powerpoint/2010/main" val="495233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F2340A6-8AEF-834D-AC25-1B6BD9A031B2}"/>
              </a:ext>
            </a:extLst>
          </p:cNvPr>
          <p:cNvSpPr>
            <a:spLocks noGrp="1"/>
          </p:cNvSpPr>
          <p:nvPr>
            <p:ph sz="half" idx="1"/>
          </p:nvPr>
        </p:nvSpPr>
        <p:spPr>
          <a:xfrm>
            <a:off x="806143" y="1208141"/>
            <a:ext cx="4677566" cy="5142370"/>
          </a:xfrm>
        </p:spPr>
        <p:txBody>
          <a:bodyPr>
            <a:normAutofit/>
          </a:bodyPr>
          <a:lstStyle/>
          <a:p>
            <a:pPr>
              <a:lnSpc>
                <a:spcPct val="90000"/>
              </a:lnSpc>
            </a:pPr>
            <a:endParaRPr lang="en-US" sz="2800" dirty="0">
              <a:solidFill>
                <a:schemeClr val="tx1"/>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D1B8B197-6982-C344-96B6-4FBD7FE17B6F}"/>
              </a:ext>
            </a:extLst>
          </p:cNvPr>
          <p:cNvPicPr>
            <a:picLocks noChangeAspect="1"/>
          </p:cNvPicPr>
          <p:nvPr/>
        </p:nvPicPr>
        <p:blipFill>
          <a:blip r:embed="rId3"/>
          <a:stretch>
            <a:fillRect/>
          </a:stretch>
        </p:blipFill>
        <p:spPr>
          <a:xfrm>
            <a:off x="7071993" y="857814"/>
            <a:ext cx="4313864" cy="5843024"/>
          </a:xfrm>
          <a:prstGeom prst="rect">
            <a:avLst/>
          </a:prstGeom>
        </p:spPr>
      </p:pic>
      <p:pic>
        <p:nvPicPr>
          <p:cNvPr id="2" name="Picture 1">
            <a:extLst>
              <a:ext uri="{FF2B5EF4-FFF2-40B4-BE49-F238E27FC236}">
                <a16:creationId xmlns:a16="http://schemas.microsoft.com/office/drawing/2014/main" id="{10B83633-7BF7-4B62-AC24-BF7374A5489B}"/>
              </a:ext>
            </a:extLst>
          </p:cNvPr>
          <p:cNvPicPr>
            <a:picLocks noChangeAspect="1"/>
          </p:cNvPicPr>
          <p:nvPr/>
        </p:nvPicPr>
        <p:blipFill>
          <a:blip r:embed="rId4"/>
          <a:stretch>
            <a:fillRect/>
          </a:stretch>
        </p:blipFill>
        <p:spPr>
          <a:xfrm>
            <a:off x="0" y="343021"/>
            <a:ext cx="6549664" cy="6514979"/>
          </a:xfrm>
          <a:prstGeom prst="rect">
            <a:avLst/>
          </a:prstGeom>
        </p:spPr>
      </p:pic>
      <p:pic>
        <p:nvPicPr>
          <p:cNvPr id="3" name="Picture 2">
            <a:extLst>
              <a:ext uri="{FF2B5EF4-FFF2-40B4-BE49-F238E27FC236}">
                <a16:creationId xmlns:a16="http://schemas.microsoft.com/office/drawing/2014/main" id="{C1C63672-0550-4434-BF4C-03D9D5381222}"/>
              </a:ext>
            </a:extLst>
          </p:cNvPr>
          <p:cNvPicPr>
            <a:picLocks noChangeAspect="1"/>
          </p:cNvPicPr>
          <p:nvPr/>
        </p:nvPicPr>
        <p:blipFill>
          <a:blip r:embed="rId5"/>
          <a:stretch>
            <a:fillRect/>
          </a:stretch>
        </p:blipFill>
        <p:spPr>
          <a:xfrm>
            <a:off x="6549665" y="343021"/>
            <a:ext cx="5642336" cy="6357817"/>
          </a:xfrm>
          <a:prstGeom prst="rect">
            <a:avLst/>
          </a:prstGeom>
        </p:spPr>
      </p:pic>
    </p:spTree>
    <p:extLst>
      <p:ext uri="{BB962C8B-B14F-4D97-AF65-F5344CB8AC3E}">
        <p14:creationId xmlns:p14="http://schemas.microsoft.com/office/powerpoint/2010/main" val="173265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9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9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9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9" name="Group 9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3" name="Rectangle 11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5"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17" name="Rectangle 116">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1E032-40FB-C846-9CF0-B821C9F0A199}"/>
              </a:ext>
            </a:extLst>
          </p:cNvPr>
          <p:cNvSpPr>
            <a:spLocks noGrp="1"/>
          </p:cNvSpPr>
          <p:nvPr>
            <p:ph type="title"/>
          </p:nvPr>
        </p:nvSpPr>
        <p:spPr>
          <a:xfrm>
            <a:off x="649224" y="645106"/>
            <a:ext cx="3650279" cy="724497"/>
          </a:xfrm>
        </p:spPr>
        <p:txBody>
          <a:bodyPr vert="horz" lIns="91440" tIns="45720" rIns="91440" bIns="45720" rtlCol="0" anchor="t">
            <a:normAutofit/>
          </a:bodyPr>
          <a:lstStyle/>
          <a:p>
            <a:r>
              <a:rPr lang="en-US" sz="3600" dirty="0">
                <a:latin typeface="Calibri" panose="020F0502020204030204" pitchFamily="34" charset="0"/>
                <a:cs typeface="Calibri" panose="020F0502020204030204" pitchFamily="34" charset="0"/>
              </a:rPr>
              <a:t>Case Study -</a:t>
            </a:r>
          </a:p>
        </p:txBody>
      </p:sp>
      <p:sp>
        <p:nvSpPr>
          <p:cNvPr id="119" name="Rectangle 118">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75DB97A-893D-1341-9369-47D783A06FB2}"/>
              </a:ext>
            </a:extLst>
          </p:cNvPr>
          <p:cNvSpPr>
            <a:spLocks noGrp="1"/>
          </p:cNvSpPr>
          <p:nvPr>
            <p:ph type="body" sz="half" idx="2"/>
          </p:nvPr>
        </p:nvSpPr>
        <p:spPr>
          <a:xfrm>
            <a:off x="507367" y="1404091"/>
            <a:ext cx="11216730" cy="4587736"/>
          </a:xfrm>
        </p:spPr>
        <p:txBody>
          <a:bodyPr vert="horz" lIns="91440" tIns="45720" rIns="91440" bIns="45720" rtlCol="0">
            <a:normAutofit/>
          </a:bodyPr>
          <a:lstStyle/>
          <a:p>
            <a:pPr marL="0" indent="0">
              <a:buFont typeface="Wingdings 3" charset="2"/>
              <a:buChar char=""/>
            </a:pPr>
            <a:r>
              <a:rPr lang="en-US" sz="2400" dirty="0">
                <a:solidFill>
                  <a:schemeClr val="tx1">
                    <a:lumMod val="75000"/>
                    <a:lumOff val="25000"/>
                  </a:schemeClr>
                </a:solidFill>
                <a:latin typeface="Calibri" panose="020F0502020204030204" pitchFamily="34" charset="0"/>
                <a:cs typeface="Calibri" panose="020F0502020204030204" pitchFamily="34" charset="0"/>
              </a:rPr>
              <a:t>A mobile transect data set recorded on May 08, 2014, between 14:40 and 15:50 MST using a sensor platform mounted to a golf cart. </a:t>
            </a:r>
          </a:p>
          <a:p>
            <a:pPr marL="0" indent="0">
              <a:buFont typeface="Wingdings 3" charset="2"/>
              <a:buChar char=""/>
            </a:pPr>
            <a:r>
              <a:rPr lang="en-US" sz="2400" dirty="0">
                <a:solidFill>
                  <a:schemeClr val="tx1">
                    <a:lumMod val="75000"/>
                    <a:lumOff val="25000"/>
                  </a:schemeClr>
                </a:solidFill>
                <a:latin typeface="Calibri" panose="020F0502020204030204" pitchFamily="34" charset="0"/>
                <a:cs typeface="Calibri" panose="020F0502020204030204" pitchFamily="34" charset="0"/>
              </a:rPr>
              <a:t>Surface temperature, air temperature in 1 and 2 m and relative humidity in 1 and 2 m were sampled with a frequency of 1 Hz.</a:t>
            </a:r>
          </a:p>
          <a:p>
            <a:pPr marL="0" indent="0">
              <a:buFont typeface="Wingdings 3" charset="2"/>
              <a:buChar char=""/>
            </a:pPr>
            <a:r>
              <a:rPr lang="en-US" sz="2400" dirty="0">
                <a:solidFill>
                  <a:schemeClr val="tx1">
                    <a:lumMod val="75000"/>
                    <a:lumOff val="25000"/>
                  </a:schemeClr>
                </a:solidFill>
                <a:latin typeface="Calibri" panose="020F0502020204030204" pitchFamily="34" charset="0"/>
                <a:cs typeface="Calibri" panose="020F0502020204030204" pitchFamily="34" charset="0"/>
              </a:rPr>
              <a:t>Power Ranch, located in Gilbert, Arizona, USA.</a:t>
            </a:r>
          </a:p>
          <a:p>
            <a:pPr marL="0" indent="0">
              <a:buFont typeface="Wingdings 3" charset="2"/>
              <a:buChar char=""/>
            </a:pPr>
            <a:r>
              <a:rPr lang="en-US" sz="2400" dirty="0">
                <a:solidFill>
                  <a:schemeClr val="tx1">
                    <a:lumMod val="75000"/>
                    <a:lumOff val="25000"/>
                  </a:schemeClr>
                </a:solidFill>
                <a:latin typeface="Calibri" panose="020F0502020204030204" pitchFamily="34" charset="0"/>
                <a:cs typeface="Calibri" panose="020F0502020204030204" pitchFamily="34" charset="0"/>
              </a:rPr>
              <a:t>Normalized values for air temperature at 1 m and 2 m, relative humidity at 1 m and 2 m, and surface temperature as input for the SOM(1600 nodes). </a:t>
            </a:r>
          </a:p>
          <a:p>
            <a:pPr marL="0" indent="0">
              <a:buFont typeface="Wingdings 3" charset="2"/>
              <a:buChar char=""/>
            </a:pPr>
            <a:r>
              <a:rPr lang="en-US" sz="2400" dirty="0">
                <a:solidFill>
                  <a:schemeClr val="tx1">
                    <a:lumMod val="75000"/>
                    <a:lumOff val="25000"/>
                  </a:schemeClr>
                </a:solidFill>
                <a:latin typeface="Calibri" panose="020F0502020204030204" pitchFamily="34" charset="0"/>
                <a:cs typeface="Calibri" panose="020F0502020204030204" pitchFamily="34" charset="0"/>
              </a:rPr>
              <a:t>Clusters - soil, grass, tree, asphalt, building, and water (swimming pool and lake).</a:t>
            </a:r>
          </a:p>
        </p:txBody>
      </p:sp>
      <p:sp>
        <p:nvSpPr>
          <p:cNvPr id="121"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2621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1701</Words>
  <Application>Microsoft Office PowerPoint</Application>
  <PresentationFormat>Widescreen</PresentationFormat>
  <Paragraphs>99</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Wingdings 3</vt:lpstr>
      <vt:lpstr>Century Gothic</vt:lpstr>
      <vt:lpstr>Calibri</vt:lpstr>
      <vt:lpstr>Wisp</vt:lpstr>
      <vt:lpstr>TraVis – A Visualization Framework for Mobile Transect Data Sets in an Urban Microclimate Context </vt:lpstr>
      <vt:lpstr>Motivation</vt:lpstr>
      <vt:lpstr>Aim</vt:lpstr>
      <vt:lpstr>Related Work</vt:lpstr>
      <vt:lpstr>Methodology </vt:lpstr>
      <vt:lpstr>PowerPoint Presentation</vt:lpstr>
      <vt:lpstr>Methodology </vt:lpstr>
      <vt:lpstr>PowerPoint Presentation</vt:lpstr>
      <vt:lpstr>Case Study -</vt:lpstr>
      <vt:lpstr>PowerPoint Presentation</vt:lpstr>
      <vt:lpstr>PowerPoint Presentation</vt:lpstr>
      <vt:lpstr>Limitations</vt:lpstr>
      <vt:lpstr>Summary – In a nutshell</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street-level urban greenery index using Google Street View and a modified green view index</dc:title>
  <dc:creator>saureen. p</dc:creator>
  <cp:lastModifiedBy>Parth Rajendra Doshi (Student)</cp:lastModifiedBy>
  <cp:revision>35</cp:revision>
  <dcterms:created xsi:type="dcterms:W3CDTF">2020-02-06T20:24:54Z</dcterms:created>
  <dcterms:modified xsi:type="dcterms:W3CDTF">2020-02-14T01:32:41Z</dcterms:modified>
</cp:coreProperties>
</file>